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330" r:id="rId2"/>
    <p:sldId id="324" r:id="rId3"/>
    <p:sldId id="334" r:id="rId4"/>
    <p:sldId id="302" r:id="rId5"/>
    <p:sldId id="328" r:id="rId6"/>
    <p:sldId id="331" r:id="rId7"/>
    <p:sldId id="332" r:id="rId8"/>
    <p:sldId id="333" r:id="rId9"/>
    <p:sldId id="329" r:id="rId10"/>
    <p:sldId id="335" r:id="rId11"/>
    <p:sldId id="327" r:id="rId12"/>
    <p:sldId id="336" r:id="rId13"/>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C9C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398"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15/03/2013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15/03/2013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4</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9</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10</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11</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15/03/2013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15/03/2013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15/03/2013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15/03/2013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t1.gstatic.com/images?q=tbn:ANd9GcTZ5qyUD7Bhskf8y0niDaT2rQ1Rft3zgPT2zSBEZdfB3q90xTa6uUUb9VEFoA"/>
          <p:cNvPicPr>
            <a:picLocks noChangeAspect="1" noChangeArrowheads="1"/>
          </p:cNvPicPr>
          <p:nvPr/>
        </p:nvPicPr>
        <p:blipFill>
          <a:blip r:embed="rId2"/>
          <a:srcRect/>
          <a:stretch>
            <a:fillRect/>
          </a:stretch>
        </p:blipFill>
        <p:spPr bwMode="auto">
          <a:xfrm>
            <a:off x="1259632" y="0"/>
            <a:ext cx="6624736" cy="6834573"/>
          </a:xfrm>
          <a:prstGeom prst="rect">
            <a:avLst/>
          </a:prstGeom>
          <a:noFill/>
        </p:spPr>
      </p:pic>
      <p:sp>
        <p:nvSpPr>
          <p:cNvPr id="7" name="TextBox 6"/>
          <p:cNvSpPr txBox="1"/>
          <p:nvPr/>
        </p:nvSpPr>
        <p:spPr>
          <a:xfrm>
            <a:off x="0" y="0"/>
            <a:ext cx="9144000" cy="6801862"/>
          </a:xfrm>
          <a:prstGeom prst="rect">
            <a:avLst/>
          </a:prstGeom>
          <a:solidFill>
            <a:schemeClr val="bg1">
              <a:alpha val="35000"/>
            </a:schemeClr>
          </a:solidFill>
        </p:spPr>
        <p:txBody>
          <a:bodyPr wrap="square" rtlCol="0">
            <a:spAutoFit/>
          </a:bodyPr>
          <a:lstStyle/>
          <a:p>
            <a:pPr algn="ctr"/>
            <a:r>
              <a:rPr lang="en-GB" sz="3200" b="1" dirty="0" smtClean="0">
                <a:solidFill>
                  <a:srgbClr val="002060"/>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Cold War Relations 1941-1965</a:t>
            </a:r>
          </a:p>
          <a:p>
            <a:pPr lvl="0" algn="ctr"/>
            <a:endParaRPr lang="en-GB" sz="3200" b="1" i="1"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4400" b="1" dirty="0" smtClean="0">
              <a:solidFill>
                <a:srgbClr val="002060"/>
              </a:solidFill>
              <a:effectLst>
                <a:outerShdw blurRad="38100" dist="38100" dir="2700000" algn="tl">
                  <a:srgbClr val="000000">
                    <a:alpha val="43137"/>
                  </a:srgbClr>
                </a:outerShdw>
              </a:effectLst>
            </a:endParaRPr>
          </a:p>
          <a:p>
            <a:pPr algn="ctr"/>
            <a:endParaRPr lang="en-GB" sz="4400" b="1" dirty="0" smtClean="0">
              <a:solidFill>
                <a:srgbClr val="002060"/>
              </a:solidFill>
              <a:effectLst>
                <a:outerShdw blurRad="38100" dist="38100" dir="2700000" algn="tl">
                  <a:srgbClr val="000000">
                    <a:alpha val="43137"/>
                  </a:srgbClr>
                </a:outerShdw>
              </a:effectLst>
            </a:endParaRPr>
          </a:p>
          <a:p>
            <a:pPr algn="ctr"/>
            <a:endParaRPr lang="en-GB" sz="4400" b="1" dirty="0" smtClean="0">
              <a:solidFill>
                <a:srgbClr val="002060"/>
              </a:solidFill>
              <a:effectLst>
                <a:outerShdw blurRad="38100" dist="38100" dir="2700000" algn="tl">
                  <a:srgbClr val="000000">
                    <a:alpha val="43137"/>
                  </a:srgbClr>
                </a:outerShdw>
              </a:effectLst>
            </a:endParaRPr>
          </a:p>
          <a:p>
            <a:pPr algn="ctr"/>
            <a:endParaRPr lang="en-GB" sz="4400" b="1" dirty="0" smtClean="0">
              <a:solidFill>
                <a:srgbClr val="002060"/>
              </a:solidFill>
              <a:effectLst>
                <a:outerShdw blurRad="38100" dist="38100" dir="2700000" algn="tl">
                  <a:srgbClr val="000000">
                    <a:alpha val="43137"/>
                  </a:srgbClr>
                </a:outerShdw>
              </a:effectLst>
            </a:endParaRPr>
          </a:p>
          <a:p>
            <a:pPr algn="ctr"/>
            <a:r>
              <a:rPr lang="en-GB" sz="4400" b="1" dirty="0" smtClean="0">
                <a:solidFill>
                  <a:srgbClr val="002060"/>
                </a:solidFill>
                <a:effectLst>
                  <a:outerShdw blurRad="38100" dist="38100" dir="2700000" algn="tl">
                    <a:srgbClr val="000000">
                      <a:alpha val="43137"/>
                    </a:srgbClr>
                  </a:outerShdw>
                </a:effectLst>
              </a:rPr>
              <a:t>The Berlin Blockade and Airlift</a:t>
            </a:r>
            <a:endParaRPr lang="en-GB" sz="2800" b="1" dirty="0" smtClean="0">
              <a:solidFill>
                <a:srgbClr val="002060"/>
              </a:solidFill>
              <a:effectLst>
                <a:outerShdw blurRad="38100" dist="38100" dir="2700000" algn="tl">
                  <a:srgbClr val="000000">
                    <a:alpha val="43137"/>
                  </a:srgbClr>
                </a:outerShdw>
              </a:effectLst>
              <a:latin typeface="Candara" pitchFamily="34" charset="0"/>
            </a:endParaRPr>
          </a:p>
          <a:p>
            <a:pPr algn="ctr"/>
            <a:endPar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r>
              <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What caused the Cold War</a:t>
            </a:r>
            <a:r>
              <a:rPr kumimoji="0" lang="en-GB" sz="32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a:t>
            </a:r>
            <a:endParaRPr lang="en-GB" sz="2800" b="1" i="1" dirty="0" smtClean="0">
              <a:solidFill>
                <a:srgbClr val="002060"/>
              </a:solidFill>
              <a:effectLst>
                <a:outerShdw blurRad="38100" dist="38100" dir="2700000" algn="tl">
                  <a:srgbClr val="000000">
                    <a:alpha val="43137"/>
                  </a:srgbClr>
                </a:outerShdw>
              </a:effectLst>
              <a:latin typeface="Candara" pitchFamily="34" charset="0"/>
            </a:endParaRP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4.bp.blogspot.com/_LoPTdkHrjjk/S0bZ1oWF29I/AAAAAAAAGMU/tLHEuRSVqX0/s1600/berlin-blockade-cold-war-soviet-union-june-1948-may-1949-history-war-images-amazing-pictures-photos-berlin-airlift-009.jpg"/>
          <p:cNvPicPr>
            <a:picLocks noChangeAspect="1" noChangeArrowheads="1"/>
          </p:cNvPicPr>
          <p:nvPr/>
        </p:nvPicPr>
        <p:blipFill>
          <a:blip r:embed="rId3"/>
          <a:srcRect/>
          <a:stretch>
            <a:fillRect/>
          </a:stretch>
        </p:blipFill>
        <p:spPr bwMode="auto">
          <a:xfrm>
            <a:off x="2051720" y="260647"/>
            <a:ext cx="5040560" cy="6658696"/>
          </a:xfrm>
          <a:prstGeom prst="rect">
            <a:avLst/>
          </a:prstGeom>
          <a:noFill/>
        </p:spPr>
      </p:pic>
      <p:sp>
        <p:nvSpPr>
          <p:cNvPr id="7" name="Rectangle 6"/>
          <p:cNvSpPr/>
          <p:nvPr/>
        </p:nvSpPr>
        <p:spPr>
          <a:xfrm>
            <a:off x="0" y="0"/>
            <a:ext cx="9144000" cy="338554"/>
          </a:xfrm>
          <a:prstGeom prst="rect">
            <a:avLst/>
          </a:prstGeom>
        </p:spPr>
        <p:txBody>
          <a:bodyPr wrap="square">
            <a:spAutoFit/>
          </a:bodyPr>
          <a:lstStyle/>
          <a:p>
            <a:pPr algn="ctr"/>
            <a:r>
              <a:rPr lang="en-GB" sz="1600" b="1" dirty="0" smtClean="0"/>
              <a:t> </a:t>
            </a:r>
            <a:r>
              <a:rPr lang="en-GB" sz="1600" b="1" u="sng" dirty="0" smtClean="0"/>
              <a:t>WAS THE </a:t>
            </a:r>
            <a:r>
              <a:rPr lang="en-GB" sz="1600" b="1" u="sng" dirty="0" smtClean="0">
                <a:solidFill>
                  <a:srgbClr val="C00000"/>
                </a:solidFill>
              </a:rPr>
              <a:t>BERLIN BLOCKADE </a:t>
            </a:r>
            <a:r>
              <a:rPr lang="en-GB" sz="1600" b="1" u="sng" dirty="0" smtClean="0"/>
              <a:t>OR </a:t>
            </a:r>
            <a:r>
              <a:rPr lang="en-GB" sz="1600" b="1" u="sng" dirty="0" smtClean="0">
                <a:solidFill>
                  <a:srgbClr val="002060"/>
                </a:solidFill>
              </a:rPr>
              <a:t>THE AIRLIFT </a:t>
            </a:r>
            <a:r>
              <a:rPr lang="en-GB" sz="1600" b="1" u="sng" dirty="0" smtClean="0"/>
              <a:t>A GREATER CAUSE OF TENSION IN THE COLD WAR?</a:t>
            </a:r>
            <a:endParaRPr lang="en-GB" sz="1600" dirty="0"/>
          </a:p>
        </p:txBody>
      </p:sp>
      <p:cxnSp>
        <p:nvCxnSpPr>
          <p:cNvPr id="12" name="Straight Arrow Connector 11"/>
          <p:cNvCxnSpPr/>
          <p:nvPr/>
        </p:nvCxnSpPr>
        <p:spPr>
          <a:xfrm rot="16200000" flipH="1">
            <a:off x="1007604" y="944724"/>
            <a:ext cx="3672408" cy="2592288"/>
          </a:xfrm>
          <a:prstGeom prst="straightConnector1">
            <a:avLst/>
          </a:prstGeom>
          <a:ln w="666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6200000" flipH="1">
            <a:off x="3923928" y="332656"/>
            <a:ext cx="1224136" cy="1224136"/>
          </a:xfrm>
          <a:prstGeom prst="straightConnector1">
            <a:avLst/>
          </a:prstGeom>
          <a:ln w="666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51520" y="4653136"/>
            <a:ext cx="314977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Pro-active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6" name="Rectangle 15"/>
          <p:cNvSpPr/>
          <p:nvPr/>
        </p:nvSpPr>
        <p:spPr>
          <a:xfrm>
            <a:off x="5994227" y="836712"/>
            <a:ext cx="289162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solidFill>
                  <a:srgbClr val="002060"/>
                </a:solidFill>
                <a:effectLst>
                  <a:outerShdw blurRad="76200" dist="50800" dir="5400000" algn="tl" rotWithShape="0">
                    <a:srgbClr val="000000">
                      <a:alpha val="65000"/>
                    </a:srgbClr>
                  </a:outerShdw>
                </a:effectLst>
              </a:rPr>
              <a:t>Re-active</a:t>
            </a:r>
            <a:endParaRPr lang="en-US" sz="5400" b="1" cap="none" spc="50" dirty="0">
              <a:ln w="11430"/>
              <a:solidFill>
                <a:srgbClr val="002060"/>
              </a:soli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0" y="548681"/>
          <a:ext cx="9144000" cy="6309317"/>
        </p:xfrm>
        <a:graphic>
          <a:graphicData uri="http://schemas.openxmlformats.org/drawingml/2006/table">
            <a:tbl>
              <a:tblPr firstRow="1" bandRow="1">
                <a:tableStyleId>{5C22544A-7EE6-4342-B048-85BDC9FD1C3A}</a:tableStyleId>
              </a:tblPr>
              <a:tblGrid>
                <a:gridCol w="9144000"/>
              </a:tblGrid>
              <a:tr h="363988">
                <a:tc>
                  <a:txBody>
                    <a:bodyPr/>
                    <a:lstStyle/>
                    <a:p>
                      <a:pPr algn="ctr"/>
                      <a:r>
                        <a:rPr lang="en-GB" sz="1800" b="1" dirty="0" smtClean="0">
                          <a:solidFill>
                            <a:schemeClr val="tx1"/>
                          </a:solidFill>
                        </a:rPr>
                        <a:t>GRADE D – FEW REASONS</a:t>
                      </a:r>
                      <a:r>
                        <a:rPr lang="en-GB" sz="1800" b="1" baseline="0" dirty="0" smtClean="0">
                          <a:solidFill>
                            <a:schemeClr val="tx1"/>
                          </a:solidFill>
                        </a:rPr>
                        <a:t> GIVEN, NO LINKS BETWEEN FACTORS SUGGESTED</a:t>
                      </a:r>
                      <a:endParaRPr lang="en-GB" sz="18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3988">
                <a:tc>
                  <a:txBody>
                    <a:bodyPr/>
                    <a:lstStyle/>
                    <a:p>
                      <a:pPr algn="ctr"/>
                      <a:r>
                        <a:rPr lang="en-GB" sz="1800" b="1" dirty="0" smtClean="0">
                          <a:solidFill>
                            <a:schemeClr val="tx1"/>
                          </a:solidFill>
                        </a:rPr>
                        <a:t>GRADE</a:t>
                      </a:r>
                      <a:r>
                        <a:rPr lang="en-GB" sz="1800" b="1" baseline="0" dirty="0" smtClean="0">
                          <a:solidFill>
                            <a:schemeClr val="tx1"/>
                          </a:solidFill>
                        </a:rPr>
                        <a:t> C – SOME REASONS IDENTIFIED AND OR DESCRIBED, UNSUPPORTED</a:t>
                      </a:r>
                      <a:endParaRPr lang="en-GB" sz="18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55178">
                <a:tc>
                  <a:txBody>
                    <a:bodyPr/>
                    <a:lstStyle/>
                    <a:p>
                      <a:pPr algn="ctr"/>
                      <a:r>
                        <a:rPr lang="en-GB" sz="1800" b="1" dirty="0" smtClean="0">
                          <a:solidFill>
                            <a:schemeClr val="tx1"/>
                          </a:solidFill>
                        </a:rPr>
                        <a:t>GRADE B – SOME OPINION</a:t>
                      </a:r>
                      <a:r>
                        <a:rPr lang="en-GB" sz="1800" b="1" baseline="0" dirty="0" smtClean="0">
                          <a:solidFill>
                            <a:schemeClr val="tx1"/>
                          </a:solidFill>
                        </a:rPr>
                        <a:t> GIVEN WITH UNDERSTANDING OF REASONS THOUGH NOT FULLY SUPPORTED</a:t>
                      </a:r>
                      <a:endParaRPr lang="en-GB" sz="18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551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rPr>
                        <a:t>GRADE A – REASONABLE</a:t>
                      </a:r>
                      <a:r>
                        <a:rPr lang="en-GB" sz="1800" b="1" baseline="0" dirty="0" smtClean="0">
                          <a:solidFill>
                            <a:schemeClr val="tx1"/>
                          </a:solidFill>
                        </a:rPr>
                        <a:t> UNDERSTANDING OF INTERRELATIONSHIP BETWEEN THESE TWO FACTORS, SUPPORTED OPINON GIVEN</a:t>
                      </a:r>
                      <a:endParaRPr lang="en-GB" sz="18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551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rPr>
                        <a:t>GRADE A* – GOOD RANGE OF KEY FEATURES</a:t>
                      </a:r>
                      <a:r>
                        <a:rPr lang="en-GB" sz="1800" b="1" baseline="0" dirty="0" smtClean="0">
                          <a:solidFill>
                            <a:schemeClr val="tx1"/>
                          </a:solidFill>
                        </a:rPr>
                        <a:t> OF RELATIONSHIP BETWEEN THESE TWO EVENTS, WELL REASONED AND SUPPORTED ARGUMENT GIVEN</a:t>
                      </a:r>
                      <a:endParaRPr lang="en-GB" sz="18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78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800" b="1" u="none" dirty="0" smtClean="0">
                          <a:solidFill>
                            <a:srgbClr val="C00000"/>
                          </a:solidFill>
                        </a:rPr>
                        <a:t>     </a:t>
                      </a:r>
                      <a:r>
                        <a:rPr lang="en-GB" sz="2800" b="1" u="sng" dirty="0" smtClean="0">
                          <a:solidFill>
                            <a:srgbClr val="C00000"/>
                          </a:solidFill>
                        </a:rPr>
                        <a:t>WAS</a:t>
                      </a:r>
                      <a:r>
                        <a:rPr lang="en-GB" sz="2800" b="1" u="sng" baseline="0" dirty="0" smtClean="0">
                          <a:solidFill>
                            <a:srgbClr val="C00000"/>
                          </a:solidFill>
                        </a:rPr>
                        <a:t> THE BERLIN BLOCKADE OR THE AIRLIFT A GREATER CAUSE OF TENSION IN THE COLD WAR?</a:t>
                      </a:r>
                      <a:endParaRPr lang="en-GB" sz="1800" b="1" u="sng" dirty="0" smtClean="0">
                        <a:solidFill>
                          <a:srgbClr val="C00000"/>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56146">
                <a:tc>
                  <a:txBody>
                    <a:bodyPr/>
                    <a:lstStyle/>
                    <a:p>
                      <a:endParaRPr lang="en-GB" sz="1600"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0469">
                <a:tc>
                  <a:txBody>
                    <a:bodyPr/>
                    <a:lstStyle/>
                    <a:p>
                      <a:r>
                        <a:rPr lang="en-GB" sz="1600" b="1" u="sng" dirty="0" smtClean="0">
                          <a:solidFill>
                            <a:schemeClr val="tx1"/>
                          </a:solidFill>
                        </a:rPr>
                        <a:t>PEER ASSESSMENT</a:t>
                      </a:r>
                      <a:r>
                        <a:rPr lang="en-GB" sz="1600" b="1" dirty="0" smtClean="0">
                          <a:solidFill>
                            <a:schemeClr val="tx1"/>
                          </a:solidFill>
                        </a:rPr>
                        <a:t> – HIGHLIGHT</a:t>
                      </a:r>
                      <a:r>
                        <a:rPr lang="en-GB" sz="1600" b="1" baseline="0" dirty="0" smtClean="0">
                          <a:solidFill>
                            <a:schemeClr val="tx1"/>
                          </a:solidFill>
                        </a:rPr>
                        <a:t> THE GRADE ABOVE WHICH YOU THINK BEST RELATES TO THE PARAGRAPH WRITTEN HERE</a:t>
                      </a:r>
                      <a:endParaRPr lang="en-GB" sz="16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0469">
                <a:tc>
                  <a:txBody>
                    <a:bodyPr/>
                    <a:lstStyle/>
                    <a:p>
                      <a:r>
                        <a:rPr lang="en-GB" sz="1600" b="1" u="sng" dirty="0" smtClean="0">
                          <a:solidFill>
                            <a:schemeClr val="tx1"/>
                          </a:solidFill>
                        </a:rPr>
                        <a:t>STUDENT ACTION</a:t>
                      </a:r>
                      <a:r>
                        <a:rPr lang="en-GB" sz="1600" b="1" dirty="0" smtClean="0">
                          <a:solidFill>
                            <a:schemeClr val="tx1"/>
                          </a:solidFill>
                        </a:rPr>
                        <a:t> (SUGGEST HOW YOU ARE GOING TO IMPROVE THIS SKILL IN YOUR NEXT PARAGRAPH – HAVE YOU CONTINUED TO INCLUDE EVIDENCE FROM SOURCES AND YOUR CONTEXTUAL KNOWLEDGE?)</a:t>
                      </a:r>
                      <a:endParaRPr lang="en-GB" sz="16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539552" y="-27384"/>
            <a:ext cx="7968885" cy="523220"/>
          </a:xfrm>
          <a:prstGeom prst="rect">
            <a:avLst/>
          </a:prstGeom>
          <a:noFill/>
        </p:spPr>
        <p:txBody>
          <a:bodyPr wrap="square" lIns="91440" tIns="45720" rIns="91440" bIns="45720">
            <a:spAutoFit/>
          </a:bodyPr>
          <a:lstStyle/>
          <a:p>
            <a:pPr algn="ctr"/>
            <a:r>
              <a:rPr lang="en-GB" sz="1400" b="1" dirty="0" smtClean="0"/>
              <a:t>CONTROLLED ASSESSMENT PARAGRAPH PRACTICE</a:t>
            </a:r>
          </a:p>
          <a:p>
            <a:pPr algn="ctr"/>
            <a:r>
              <a:rPr lang="en-GB" sz="1400" b="1" dirty="0" smtClean="0"/>
              <a:t>ASSESSMENT OBJECTIVE FOCUS – KEY FEATURES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512676"/>
          <a:ext cx="9144000" cy="6345323"/>
        </p:xfrm>
        <a:graphic>
          <a:graphicData uri="http://schemas.openxmlformats.org/drawingml/2006/table">
            <a:tbl>
              <a:tblPr firstRow="1" bandRow="1">
                <a:tableStyleId>{5C22544A-7EE6-4342-B048-85BDC9FD1C3A}</a:tableStyleId>
              </a:tblPr>
              <a:tblGrid>
                <a:gridCol w="9144000"/>
              </a:tblGrid>
              <a:tr h="1737622">
                <a:tc>
                  <a:txBody>
                    <a:bodyPr/>
                    <a:lstStyle/>
                    <a:p>
                      <a:r>
                        <a:rPr lang="en-GB" sz="1200" b="1" i="0" dirty="0" smtClean="0">
                          <a:solidFill>
                            <a:schemeClr val="tx1"/>
                          </a:solidFill>
                        </a:rPr>
                        <a:t>USING THE WIKI AND LINKS</a:t>
                      </a:r>
                      <a:r>
                        <a:rPr lang="en-GB" sz="1200" b="1" i="0" baseline="0" dirty="0" smtClean="0">
                          <a:solidFill>
                            <a:schemeClr val="tx1"/>
                          </a:solidFill>
                        </a:rPr>
                        <a:t> FROM IT TO OTHER SITES YOUR TASK IS TO FIND ONE WRITTEN SOURCE AND ONE PICTURE SOURCE (AS A MINIMUM), WHICH YOU HAVEN’T ALREADY GOT IN  YOUR WORKBOOK.  YOU ARE TO EITHER CUT AND PASTE IT  BY HAND OR ELECTRONICALLY INTO THE NEXT PAGE.  YOU WILL THEN NEED TO FILL IN THE LAYERS OF INTERENCE AROUND THEM AND THE TWO BOXES BETWEEN THEM TO EXPLAIN WHY THEY ARE DIFFERENT. THIS SHOULD BE LOOKING INTO THE NATURE, ORIGIN AND PURPOSE OF THEM BOTH.</a:t>
                      </a:r>
                      <a:endParaRPr lang="en-GB" sz="1200" b="1" i="0" dirty="0" smtClean="0">
                        <a:solidFill>
                          <a:schemeClr val="tx1"/>
                        </a:solidFill>
                      </a:endParaRPr>
                    </a:p>
                    <a:p>
                      <a:r>
                        <a:rPr lang="en-GB" sz="1200" b="1" dirty="0" smtClean="0">
                          <a:solidFill>
                            <a:schemeClr val="tx1"/>
                          </a:solidFill>
                        </a:rPr>
                        <a:t>THEY CAN BE ON ANY OF THE TOPICS THAT WE HAVE SO FAR COVERED IN THE COLD WAR, BUT THEY SHOULD BOTH BE ABOUT THE SAME TOPIC –  IN THE NEXT LESSON YOU WILL NEED TO COMPARE HOW IMPORTANT</a:t>
                      </a:r>
                      <a:r>
                        <a:rPr lang="en-GB" sz="1200" b="1" baseline="0" dirty="0" smtClean="0">
                          <a:solidFill>
                            <a:schemeClr val="tx1"/>
                          </a:solidFill>
                        </a:rPr>
                        <a:t> THE EVENT / INDIVIDUAL / THEME IS COMPARED TO THE CREATION OF NATO.</a:t>
                      </a:r>
                      <a:endParaRPr lang="en-GB" sz="12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07701">
                <a:tc>
                  <a:txBody>
                    <a:bodyPr/>
                    <a:lstStyle/>
                    <a:p>
                      <a:r>
                        <a:rPr lang="en-GB" sz="900" b="1" dirty="0" smtClean="0">
                          <a:solidFill>
                            <a:schemeClr val="tx1"/>
                          </a:solidFill>
                        </a:rPr>
                        <a:t>FOR EXAMPLE</a:t>
                      </a:r>
                      <a:endParaRPr lang="en-GB" sz="9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6"/>
          <p:cNvSpPr/>
          <p:nvPr/>
        </p:nvSpPr>
        <p:spPr>
          <a:xfrm>
            <a:off x="539552" y="134634"/>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HOMEWORK – SOURCE GATHERING</a:t>
            </a:r>
            <a:endParaRPr lang="en-GB" sz="2000" b="1" dirty="0">
              <a:effectLst>
                <a:outerShdw blurRad="38100" dist="38100" dir="2700000" algn="tl">
                  <a:srgbClr val="000000">
                    <a:alpha val="43137"/>
                  </a:srgbClr>
                </a:outerShdw>
              </a:effectLst>
              <a:ea typeface="Times New Roman"/>
            </a:endParaRPr>
          </a:p>
        </p:txBody>
      </p:sp>
      <p:pic>
        <p:nvPicPr>
          <p:cNvPr id="70658" name="Picture 2"/>
          <p:cNvPicPr>
            <a:picLocks noChangeAspect="1" noChangeArrowheads="1"/>
          </p:cNvPicPr>
          <p:nvPr/>
        </p:nvPicPr>
        <p:blipFill>
          <a:blip r:embed="rId3"/>
          <a:srcRect/>
          <a:stretch>
            <a:fillRect/>
          </a:stretch>
        </p:blipFill>
        <p:spPr bwMode="auto">
          <a:xfrm>
            <a:off x="971600" y="2339011"/>
            <a:ext cx="3024336" cy="4518989"/>
          </a:xfrm>
          <a:prstGeom prst="rect">
            <a:avLst/>
          </a:prstGeom>
          <a:noFill/>
          <a:ln w="9525">
            <a:noFill/>
            <a:miter lim="800000"/>
            <a:headEnd/>
            <a:tailEnd/>
          </a:ln>
        </p:spPr>
      </p:pic>
      <p:pic>
        <p:nvPicPr>
          <p:cNvPr id="9" name="Picture 4" descr="http://www.johndclare.net/images/Greece.jpg"/>
          <p:cNvPicPr>
            <a:picLocks noChangeAspect="1" noChangeArrowheads="1"/>
          </p:cNvPicPr>
          <p:nvPr/>
        </p:nvPicPr>
        <p:blipFill>
          <a:blip r:embed="rId4" cstate="print"/>
          <a:srcRect/>
          <a:stretch>
            <a:fillRect/>
          </a:stretch>
        </p:blipFill>
        <p:spPr bwMode="auto">
          <a:xfrm>
            <a:off x="1907704" y="3059091"/>
            <a:ext cx="1080120" cy="648072"/>
          </a:xfrm>
          <a:prstGeom prst="rect">
            <a:avLst/>
          </a:prstGeom>
          <a:noFill/>
        </p:spPr>
      </p:pic>
      <p:pic>
        <p:nvPicPr>
          <p:cNvPr id="70659" name="Picture 3"/>
          <p:cNvPicPr>
            <a:picLocks noChangeAspect="1" noChangeArrowheads="1"/>
          </p:cNvPicPr>
          <p:nvPr/>
        </p:nvPicPr>
        <p:blipFill>
          <a:blip r:embed="rId5"/>
          <a:srcRect/>
          <a:stretch>
            <a:fillRect/>
          </a:stretch>
        </p:blipFill>
        <p:spPr bwMode="auto">
          <a:xfrm>
            <a:off x="1547664" y="5507363"/>
            <a:ext cx="1872209" cy="684391"/>
          </a:xfrm>
          <a:prstGeom prst="rect">
            <a:avLst/>
          </a:prstGeom>
          <a:noFill/>
          <a:ln w="9525">
            <a:noFill/>
            <a:miter lim="800000"/>
            <a:headEnd/>
            <a:tailEnd/>
          </a:ln>
        </p:spPr>
      </p:pic>
      <p:pic>
        <p:nvPicPr>
          <p:cNvPr id="10" name="Picture 1"/>
          <p:cNvPicPr>
            <a:picLocks noChangeAspect="1" noChangeArrowheads="1"/>
          </p:cNvPicPr>
          <p:nvPr/>
        </p:nvPicPr>
        <p:blipFill>
          <a:blip r:embed="rId6"/>
          <a:srcRect/>
          <a:stretch>
            <a:fillRect/>
          </a:stretch>
        </p:blipFill>
        <p:spPr bwMode="auto">
          <a:xfrm>
            <a:off x="4860032" y="2342796"/>
            <a:ext cx="3420888" cy="4515204"/>
          </a:xfrm>
          <a:prstGeom prst="rect">
            <a:avLst/>
          </a:prstGeom>
          <a:noFill/>
          <a:ln w="9525">
            <a:noFill/>
            <a:miter lim="800000"/>
            <a:headEnd/>
            <a:tailEnd/>
          </a:ln>
        </p:spPr>
      </p:pic>
      <p:sp>
        <p:nvSpPr>
          <p:cNvPr id="11" name="Rectangle 10"/>
          <p:cNvSpPr/>
          <p:nvPr/>
        </p:nvSpPr>
        <p:spPr>
          <a:xfrm>
            <a:off x="539552" y="2132856"/>
            <a:ext cx="7704856" cy="3416320"/>
          </a:xfrm>
          <a:prstGeom prst="rect">
            <a:avLst/>
          </a:prstGeom>
          <a:solidFill>
            <a:srgbClr val="002060"/>
          </a:solidFill>
        </p:spPr>
        <p:txBody>
          <a:bodyPr wrap="square" lIns="91440" tIns="45720" rIns="91440" bIns="45720">
            <a:spAutoFit/>
          </a:bodyPr>
          <a:lstStyle/>
          <a:p>
            <a:pPr algn="ctr"/>
            <a:r>
              <a:rPr lang="en-US" sz="5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DON’T FORGET YOUR HOMEWORK, YOU WILL BE STUCK NEXT LESSON WITHOUT IT!</a:t>
            </a:r>
            <a:endPar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512676"/>
          <a:ext cx="9144000" cy="6345323"/>
        </p:xfrm>
        <a:graphic>
          <a:graphicData uri="http://schemas.openxmlformats.org/drawingml/2006/table">
            <a:tbl>
              <a:tblPr firstRow="1" bandRow="1">
                <a:tableStyleId>{5C22544A-7EE6-4342-B048-85BDC9FD1C3A}</a:tableStyleId>
              </a:tblPr>
              <a:tblGrid>
                <a:gridCol w="9144000"/>
              </a:tblGrid>
              <a:tr h="1737622">
                <a:tc>
                  <a:txBody>
                    <a:bodyPr/>
                    <a:lstStyle/>
                    <a:p>
                      <a:r>
                        <a:rPr lang="en-GB" sz="1200" b="1" i="0" dirty="0" smtClean="0">
                          <a:solidFill>
                            <a:schemeClr val="tx1"/>
                          </a:solidFill>
                        </a:rPr>
                        <a:t>USING THE WIKI AND LINKS</a:t>
                      </a:r>
                      <a:r>
                        <a:rPr lang="en-GB" sz="1200" b="1" i="0" baseline="0" dirty="0" smtClean="0">
                          <a:solidFill>
                            <a:schemeClr val="tx1"/>
                          </a:solidFill>
                        </a:rPr>
                        <a:t> FROM IT TO OTHER SITES YOUR TASK IS TO FIND ONE WRITTEN SOURCE AND ONE PICTURE SOURCE (AS A MINIMUM), WHICH YOU HAVEN’T ALREADY GOT IN  YOUR WORKBOOK.  YOU ARE TO EITHER CUT AND PASTE IT  BY HAND OR ELECTRONICALLY INTO THE NEXT PAGE.  YOU WILL THEN NEED TO FILL IN THE LAYERS OF INTERENCE AROUND THEM AND THE TWO BOXES BETWEEN THEM TO EXPLAIN WHY THEY ARE DIFFERENT. THIS SHOULD BE LOOKING INTO THE NATURE, ORIGIN AND PURPOSE OF THEM BOTH.</a:t>
                      </a:r>
                      <a:endParaRPr lang="en-GB" sz="1200" b="1" i="0" dirty="0" smtClean="0">
                        <a:solidFill>
                          <a:schemeClr val="tx1"/>
                        </a:solidFill>
                      </a:endParaRPr>
                    </a:p>
                    <a:p>
                      <a:r>
                        <a:rPr lang="en-GB" sz="1200" b="1" dirty="0" smtClean="0">
                          <a:solidFill>
                            <a:schemeClr val="tx1"/>
                          </a:solidFill>
                        </a:rPr>
                        <a:t>THEY CAN BE ON ANY OF THE TOPICS THAT WE HAVE SO FAR COVERED IN THE COLD WAR, BUT THEY SHOULD BOTH BE ABOUT THE SAME TOPIC –  IN THE NEXT LESSON YOU WILL NEED TO COMPARE HOW IMPORTANT</a:t>
                      </a:r>
                      <a:r>
                        <a:rPr lang="en-GB" sz="1200" b="1" baseline="0" dirty="0" smtClean="0">
                          <a:solidFill>
                            <a:schemeClr val="tx1"/>
                          </a:solidFill>
                        </a:rPr>
                        <a:t> THE EVENT / INDIVIDUAL / THEME IS COMPARED TO THE CREATION OF NATO.</a:t>
                      </a:r>
                      <a:endParaRPr lang="en-GB" sz="12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07701">
                <a:tc>
                  <a:txBody>
                    <a:bodyPr/>
                    <a:lstStyle/>
                    <a:p>
                      <a:r>
                        <a:rPr lang="en-GB" sz="900" b="1" dirty="0" smtClean="0">
                          <a:solidFill>
                            <a:schemeClr val="tx1"/>
                          </a:solidFill>
                        </a:rPr>
                        <a:t>FOR EXAMPLE</a:t>
                      </a:r>
                      <a:endParaRPr lang="en-GB" sz="900" b="1" dirty="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6"/>
          <p:cNvSpPr/>
          <p:nvPr/>
        </p:nvSpPr>
        <p:spPr>
          <a:xfrm>
            <a:off x="539552" y="134634"/>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HOMEWORK – SOURCE GATHERING</a:t>
            </a:r>
            <a:endParaRPr lang="en-GB" sz="2000" b="1" dirty="0">
              <a:effectLst>
                <a:outerShdw blurRad="38100" dist="38100" dir="2700000" algn="tl">
                  <a:srgbClr val="000000">
                    <a:alpha val="43137"/>
                  </a:srgbClr>
                </a:outerShdw>
              </a:effectLst>
              <a:ea typeface="Times New Roman"/>
            </a:endParaRPr>
          </a:p>
        </p:txBody>
      </p:sp>
      <p:pic>
        <p:nvPicPr>
          <p:cNvPr id="70658" name="Picture 2"/>
          <p:cNvPicPr>
            <a:picLocks noChangeAspect="1" noChangeArrowheads="1"/>
          </p:cNvPicPr>
          <p:nvPr/>
        </p:nvPicPr>
        <p:blipFill>
          <a:blip r:embed="rId3"/>
          <a:srcRect/>
          <a:stretch>
            <a:fillRect/>
          </a:stretch>
        </p:blipFill>
        <p:spPr bwMode="auto">
          <a:xfrm>
            <a:off x="971600" y="2339011"/>
            <a:ext cx="3024336" cy="4518989"/>
          </a:xfrm>
          <a:prstGeom prst="rect">
            <a:avLst/>
          </a:prstGeom>
          <a:noFill/>
          <a:ln w="9525">
            <a:noFill/>
            <a:miter lim="800000"/>
            <a:headEnd/>
            <a:tailEnd/>
          </a:ln>
        </p:spPr>
      </p:pic>
      <p:pic>
        <p:nvPicPr>
          <p:cNvPr id="9" name="Picture 4" descr="http://www.johndclare.net/images/Greece.jpg"/>
          <p:cNvPicPr>
            <a:picLocks noChangeAspect="1" noChangeArrowheads="1"/>
          </p:cNvPicPr>
          <p:nvPr/>
        </p:nvPicPr>
        <p:blipFill>
          <a:blip r:embed="rId4" cstate="print"/>
          <a:srcRect/>
          <a:stretch>
            <a:fillRect/>
          </a:stretch>
        </p:blipFill>
        <p:spPr bwMode="auto">
          <a:xfrm>
            <a:off x="1907704" y="3059091"/>
            <a:ext cx="1080120" cy="648072"/>
          </a:xfrm>
          <a:prstGeom prst="rect">
            <a:avLst/>
          </a:prstGeom>
          <a:noFill/>
        </p:spPr>
      </p:pic>
      <p:pic>
        <p:nvPicPr>
          <p:cNvPr id="70659" name="Picture 3"/>
          <p:cNvPicPr>
            <a:picLocks noChangeAspect="1" noChangeArrowheads="1"/>
          </p:cNvPicPr>
          <p:nvPr/>
        </p:nvPicPr>
        <p:blipFill>
          <a:blip r:embed="rId5"/>
          <a:srcRect/>
          <a:stretch>
            <a:fillRect/>
          </a:stretch>
        </p:blipFill>
        <p:spPr bwMode="auto">
          <a:xfrm>
            <a:off x="1547664" y="5507363"/>
            <a:ext cx="1872209" cy="684391"/>
          </a:xfrm>
          <a:prstGeom prst="rect">
            <a:avLst/>
          </a:prstGeom>
          <a:noFill/>
          <a:ln w="9525">
            <a:noFill/>
            <a:miter lim="800000"/>
            <a:headEnd/>
            <a:tailEnd/>
          </a:ln>
        </p:spPr>
      </p:pic>
      <p:pic>
        <p:nvPicPr>
          <p:cNvPr id="10" name="Picture 1"/>
          <p:cNvPicPr>
            <a:picLocks noChangeAspect="1" noChangeArrowheads="1"/>
          </p:cNvPicPr>
          <p:nvPr/>
        </p:nvPicPr>
        <p:blipFill>
          <a:blip r:embed="rId6"/>
          <a:srcRect/>
          <a:stretch>
            <a:fillRect/>
          </a:stretch>
        </p:blipFill>
        <p:spPr bwMode="auto">
          <a:xfrm>
            <a:off x="4860032" y="2342796"/>
            <a:ext cx="3420888" cy="45152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sp>
        <p:nvSpPr>
          <p:cNvPr id="9" name="TextBox 8"/>
          <p:cNvSpPr txBox="1"/>
          <p:nvPr/>
        </p:nvSpPr>
        <p:spPr>
          <a:xfrm>
            <a:off x="611560" y="1628800"/>
            <a:ext cx="7920880" cy="4893647"/>
          </a:xfrm>
          <a:prstGeom prst="rect">
            <a:avLst/>
          </a:prstGeom>
          <a:noFill/>
        </p:spPr>
        <p:txBody>
          <a:bodyPr wrap="square" rtlCol="0">
            <a:spAutoFit/>
          </a:bodyPr>
          <a:lstStyle/>
          <a:p>
            <a:r>
              <a:rPr lang="en-GB" sz="2400" dirty="0" smtClean="0"/>
              <a:t>You have space in your book to make spider diagrams about the Berlin Blockade and Airlift, use the following details to help </a:t>
            </a:r>
            <a:r>
              <a:rPr lang="en-GB" sz="2400" i="1" dirty="0" smtClean="0"/>
              <a:t>(if you can’t keep up all these details are in your blue notes at the back)</a:t>
            </a:r>
            <a:r>
              <a:rPr lang="en-GB" sz="2400" dirty="0" smtClean="0"/>
              <a:t>, all the time think about the paragraph that you will have to produce once this is done – are your notes going to help you answer this question?</a:t>
            </a:r>
          </a:p>
          <a:p>
            <a:pPr algn="ctr"/>
            <a:endParaRPr lang="en-GB" sz="2400" dirty="0" smtClean="0"/>
          </a:p>
          <a:p>
            <a:pPr algn="ctr"/>
            <a:r>
              <a:rPr lang="en-GB" sz="2400" b="1" dirty="0" smtClean="0"/>
              <a:t> </a:t>
            </a:r>
            <a:r>
              <a:rPr lang="en-GB" sz="2400" b="1" u="sng" dirty="0" smtClean="0"/>
              <a:t>WAS THE BERLIN BLOCKADE OR THE AIRLIFT A GREATER CAUSE OF TENSION IN THE COLD WAR</a:t>
            </a:r>
            <a:r>
              <a:rPr lang="en-GB" sz="2400" b="1" u="sng" dirty="0" smtClean="0"/>
              <a:t>?</a:t>
            </a:r>
          </a:p>
          <a:p>
            <a:pPr algn="ctr"/>
            <a:endParaRPr lang="en-GB" sz="2400" b="1" u="sng" dirty="0" smtClean="0"/>
          </a:p>
          <a:p>
            <a:r>
              <a:rPr lang="en-GB" sz="2400" dirty="0" smtClean="0"/>
              <a:t>The main assessment focus will be on the interrelationship between these two, so think about how they’re linked and which one is to blame.</a:t>
            </a:r>
            <a:endParaRPr lang="en-GB" sz="2400" dirty="0"/>
          </a:p>
        </p:txBody>
      </p:sp>
      <p:sp>
        <p:nvSpPr>
          <p:cNvPr id="12" name="Rectangle 11"/>
          <p:cNvSpPr/>
          <p:nvPr/>
        </p:nvSpPr>
        <p:spPr>
          <a:xfrm>
            <a:off x="611560" y="620688"/>
            <a:ext cx="7968885" cy="830997"/>
          </a:xfrm>
          <a:prstGeom prst="rect">
            <a:avLst/>
          </a:prstGeom>
          <a:noFill/>
        </p:spPr>
        <p:txBody>
          <a:bodyPr wrap="square" lIns="91440" tIns="45720" rIns="91440" bIns="45720">
            <a:spAutoFit/>
          </a:bodyPr>
          <a:lstStyle/>
          <a:p>
            <a:pPr>
              <a:buFont typeface="Arial" pitchFamily="34" charset="0"/>
              <a:buChar char="•"/>
            </a:pPr>
            <a:r>
              <a:rPr lang="en-GB" sz="2400" dirty="0" smtClean="0"/>
              <a:t> </a:t>
            </a:r>
            <a:r>
              <a:rPr lang="en-GB" sz="2400" dirty="0" smtClean="0"/>
              <a:t> Judge </a:t>
            </a:r>
            <a:r>
              <a:rPr lang="en-GB" sz="2400" dirty="0" smtClean="0"/>
              <a:t>who is to blame for increasing Cold War tension</a:t>
            </a:r>
          </a:p>
          <a:p>
            <a:pPr>
              <a:buFont typeface="Arial" pitchFamily="34" charset="0"/>
              <a:buChar char="•"/>
            </a:pPr>
            <a:r>
              <a:rPr lang="en-GB" sz="2400" dirty="0" smtClean="0"/>
              <a:t> </a:t>
            </a:r>
            <a:r>
              <a:rPr lang="en-GB" sz="2400" dirty="0" smtClean="0"/>
              <a:t> Compare </a:t>
            </a:r>
            <a:r>
              <a:rPr lang="en-GB" sz="2400" dirty="0" smtClean="0"/>
              <a:t>evidence to support a theory</a:t>
            </a:r>
            <a:endParaRPr lang="en-GB"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20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404664"/>
            <a:ext cx="15374216" cy="10590861"/>
            <a:chOff x="467544" y="3645023"/>
            <a:chExt cx="12025336" cy="7278493"/>
          </a:xfrm>
        </p:grpSpPr>
        <p:pic>
          <p:nvPicPr>
            <p:cNvPr id="10244" name="Picture 4" descr="http://www.johnparkinhardwoodflooring.co.uk/images/IN-A-NUTSHELL.jpg"/>
            <p:cNvPicPr>
              <a:picLocks noChangeAspect="1" noChangeArrowheads="1"/>
            </p:cNvPicPr>
            <p:nvPr/>
          </p:nvPicPr>
          <p:blipFill>
            <a:blip r:embed="rId3"/>
            <a:srcRect/>
            <a:stretch>
              <a:fillRect/>
            </a:stretch>
          </p:blipFill>
          <p:spPr bwMode="auto">
            <a:xfrm>
              <a:off x="467544" y="3645023"/>
              <a:ext cx="12025336" cy="7278493"/>
            </a:xfrm>
            <a:prstGeom prst="rect">
              <a:avLst/>
            </a:prstGeom>
            <a:noFill/>
          </p:spPr>
        </p:pic>
        <p:sp>
          <p:nvSpPr>
            <p:cNvPr id="14" name="Oval 13"/>
            <p:cNvSpPr/>
            <p:nvPr/>
          </p:nvSpPr>
          <p:spPr>
            <a:xfrm>
              <a:off x="1331640" y="4221088"/>
              <a:ext cx="5616624" cy="3744416"/>
            </a:xfrm>
            <a:prstGeom prst="ellipse">
              <a:avLst/>
            </a:prstGeom>
            <a:solidFill>
              <a:srgbClr val="E1C9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Slide Number Placeholder 3"/>
          <p:cNvSpPr>
            <a:spLocks noGrp="1"/>
          </p:cNvSpPr>
          <p:nvPr>
            <p:ph type="sldNum" sz="quarter" idx="12"/>
          </p:nvPr>
        </p:nvSpPr>
        <p:spPr>
          <a:xfrm>
            <a:off x="0" y="6574266"/>
            <a:ext cx="9144000" cy="365125"/>
          </a:xfrm>
        </p:spPr>
        <p:txBody>
          <a:bodyPr/>
          <a:lstStyle/>
          <a:p>
            <a:pPr algn="ctr"/>
            <a:fld id="{7AA0AD32-EEB8-4EF7-946D-0C48487C5CBA}" type="slidenum">
              <a:rPr lang="en-GB" sz="1050" b="1" smtClean="0"/>
              <a:pPr algn="ctr"/>
              <a:t>4</a:t>
            </a:fld>
            <a:endParaRPr lang="en-GB" sz="1050" b="1" dirty="0"/>
          </a:p>
        </p:txBody>
      </p:sp>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sp>
        <p:nvSpPr>
          <p:cNvPr id="10" name="TextBox 9"/>
          <p:cNvSpPr txBox="1"/>
          <p:nvPr/>
        </p:nvSpPr>
        <p:spPr>
          <a:xfrm>
            <a:off x="1403648" y="1484784"/>
            <a:ext cx="6336704" cy="4647426"/>
          </a:xfrm>
          <a:prstGeom prst="rect">
            <a:avLst/>
          </a:prstGeom>
          <a:noFill/>
        </p:spPr>
        <p:txBody>
          <a:bodyPr wrap="square" rtlCol="0">
            <a:spAutoFit/>
          </a:bodyPr>
          <a:lstStyle/>
          <a:p>
            <a:pPr algn="ctr"/>
            <a:r>
              <a:rPr lang="en-GB" sz="2800" b="1" dirty="0" smtClean="0"/>
              <a:t>The </a:t>
            </a:r>
            <a:r>
              <a:rPr lang="en-GB" sz="2800" b="1" dirty="0" smtClean="0"/>
              <a:t>Berlin </a:t>
            </a:r>
            <a:r>
              <a:rPr lang="en-GB" sz="2800" b="1" dirty="0" smtClean="0"/>
              <a:t>Blockade</a:t>
            </a:r>
          </a:p>
          <a:p>
            <a:pPr algn="ctr"/>
            <a:r>
              <a:rPr lang="en-GB" sz="2800" b="1" dirty="0" smtClean="0"/>
              <a:t>IN A NUTSHELL</a:t>
            </a:r>
            <a:endParaRPr lang="en-GB" sz="2800" dirty="0" smtClean="0"/>
          </a:p>
          <a:p>
            <a:pPr lvl="0" algn="ctr"/>
            <a:r>
              <a:rPr lang="en-GB" sz="2000" dirty="0" smtClean="0"/>
              <a:t>At first travel between the four </a:t>
            </a:r>
            <a:r>
              <a:rPr lang="en-GB" sz="2000" dirty="0" smtClean="0"/>
              <a:t>sectors</a:t>
            </a:r>
          </a:p>
          <a:p>
            <a:pPr lvl="0" algn="ctr"/>
            <a:r>
              <a:rPr lang="en-GB" sz="2000" dirty="0" smtClean="0"/>
              <a:t> </a:t>
            </a:r>
            <a:r>
              <a:rPr lang="en-GB" sz="2000" dirty="0" smtClean="0"/>
              <a:t>in Berlin had been easy; people could live in </a:t>
            </a:r>
            <a:endParaRPr lang="en-GB" sz="2000" dirty="0" smtClean="0"/>
          </a:p>
          <a:p>
            <a:pPr lvl="0" algn="ctr"/>
            <a:r>
              <a:rPr lang="en-GB" sz="2000" dirty="0" smtClean="0"/>
              <a:t>one </a:t>
            </a:r>
            <a:r>
              <a:rPr lang="en-GB" sz="2000" dirty="0" smtClean="0"/>
              <a:t>sector and work in another. </a:t>
            </a:r>
            <a:endParaRPr lang="en-GB" sz="2000" dirty="0" smtClean="0"/>
          </a:p>
          <a:p>
            <a:pPr lvl="0" algn="ctr"/>
            <a:r>
              <a:rPr lang="en-GB" sz="2000" dirty="0" smtClean="0"/>
              <a:t>Then </a:t>
            </a:r>
            <a:r>
              <a:rPr lang="en-GB" sz="2000" dirty="0" smtClean="0"/>
              <a:t>in June 1948 </a:t>
            </a:r>
            <a:r>
              <a:rPr lang="en-GB" sz="2000" dirty="0" smtClean="0"/>
              <a:t>Stalin </a:t>
            </a:r>
            <a:r>
              <a:rPr lang="en-GB" sz="2000" b="1" dirty="0" smtClean="0"/>
              <a:t>blockaded West Berlin</a:t>
            </a:r>
            <a:r>
              <a:rPr lang="en-GB" sz="2000" dirty="0" smtClean="0"/>
              <a:t>.</a:t>
            </a:r>
          </a:p>
          <a:p>
            <a:pPr lvl="0" algn="ctr"/>
            <a:r>
              <a:rPr lang="en-GB" sz="2000" dirty="0" smtClean="0"/>
              <a:t>From June 1948 until May 1949, Joseph Stalin ordered that all traffic between West Germany and West Berlin should be stopped. </a:t>
            </a:r>
            <a:r>
              <a:rPr lang="en-GB" sz="2000" dirty="0" smtClean="0"/>
              <a:t>  He </a:t>
            </a:r>
            <a:r>
              <a:rPr lang="en-GB" sz="2000" dirty="0" smtClean="0"/>
              <a:t>was able to close the road, canal and rail routes, but was not able to prevent the western allies, Great Britain, France and the USA from bringing supplies into West Berlin by air. </a:t>
            </a:r>
            <a:r>
              <a:rPr lang="en-GB" sz="2000" dirty="0" smtClean="0"/>
              <a:t> The </a:t>
            </a:r>
            <a:r>
              <a:rPr lang="en-GB" sz="2000" b="1" dirty="0" smtClean="0"/>
              <a:t>Berlin </a:t>
            </a:r>
            <a:r>
              <a:rPr lang="en-GB" sz="2000" b="1" dirty="0" smtClean="0"/>
              <a:t>Airlift </a:t>
            </a:r>
            <a:r>
              <a:rPr lang="en-GB" sz="2000" dirty="0" smtClean="0"/>
              <a:t>lasted ten </a:t>
            </a:r>
            <a:endParaRPr lang="en-GB" sz="2000" dirty="0" smtClean="0"/>
          </a:p>
          <a:p>
            <a:pPr lvl="0" algn="ctr"/>
            <a:r>
              <a:rPr lang="en-GB" sz="2000" dirty="0" smtClean="0"/>
              <a:t>and </a:t>
            </a:r>
            <a:r>
              <a:rPr lang="en-GB" sz="2000" dirty="0" smtClean="0"/>
              <a:t>a half months and one plane landed in </a:t>
            </a:r>
            <a:endParaRPr lang="en-GB" sz="2000" dirty="0" smtClean="0"/>
          </a:p>
          <a:p>
            <a:pPr lvl="0" algn="ctr"/>
            <a:r>
              <a:rPr lang="en-GB" sz="2000" dirty="0" smtClean="0"/>
              <a:t>West </a:t>
            </a:r>
            <a:r>
              <a:rPr lang="en-GB" sz="2000" dirty="0" smtClean="0"/>
              <a:t>Berlin every ninety seconds</a:t>
            </a:r>
            <a:r>
              <a:rPr lang="en-GB" sz="2000" dirty="0" smtClean="0"/>
              <a:t>.</a:t>
            </a:r>
            <a:endParaRPr lang="en-GB" sz="20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6574266"/>
            <a:ext cx="9144000" cy="365125"/>
          </a:xfrm>
        </p:spPr>
        <p:txBody>
          <a:bodyPr/>
          <a:lstStyle/>
          <a:p>
            <a:pPr algn="ctr"/>
            <a:fld id="{7AA0AD32-EEB8-4EF7-946D-0C48487C5CBA}" type="slidenum">
              <a:rPr lang="en-GB" sz="1050" b="1" smtClean="0"/>
              <a:pPr algn="ctr"/>
              <a:t>5</a:t>
            </a:fld>
            <a:endParaRPr lang="en-GB" sz="1050" b="1" dirty="0"/>
          </a:p>
        </p:txBody>
      </p:sp>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pic>
        <p:nvPicPr>
          <p:cNvPr id="12" name="Picture 5"/>
          <p:cNvPicPr>
            <a:picLocks noChangeAspect="1" noChangeArrowheads="1"/>
          </p:cNvPicPr>
          <p:nvPr/>
        </p:nvPicPr>
        <p:blipFill>
          <a:blip r:embed="rId3"/>
          <a:srcRect/>
          <a:stretch>
            <a:fillRect/>
          </a:stretch>
        </p:blipFill>
        <p:spPr bwMode="auto">
          <a:xfrm>
            <a:off x="251520" y="764704"/>
            <a:ext cx="4954656" cy="3816424"/>
          </a:xfrm>
          <a:prstGeom prst="rect">
            <a:avLst/>
          </a:prstGeom>
          <a:noFill/>
          <a:ln w="9525">
            <a:noFill/>
            <a:miter lim="800000"/>
            <a:headEnd/>
            <a:tailEnd/>
          </a:ln>
        </p:spPr>
      </p:pic>
      <p:pic>
        <p:nvPicPr>
          <p:cNvPr id="13" name="Picture 6"/>
          <p:cNvPicPr>
            <a:picLocks noChangeAspect="1" noChangeArrowheads="1"/>
          </p:cNvPicPr>
          <p:nvPr/>
        </p:nvPicPr>
        <p:blipFill>
          <a:blip r:embed="rId4"/>
          <a:srcRect/>
          <a:stretch>
            <a:fillRect/>
          </a:stretch>
        </p:blipFill>
        <p:spPr bwMode="auto">
          <a:xfrm>
            <a:off x="5508104" y="908720"/>
            <a:ext cx="2664297" cy="2376264"/>
          </a:xfrm>
          <a:prstGeom prst="rect">
            <a:avLst/>
          </a:prstGeom>
          <a:noFill/>
          <a:ln w="9525">
            <a:noFill/>
            <a:miter lim="800000"/>
            <a:headEnd/>
            <a:tailEnd/>
          </a:ln>
        </p:spPr>
      </p:pic>
      <p:sp>
        <p:nvSpPr>
          <p:cNvPr id="9" name="TextBox 8"/>
          <p:cNvSpPr txBox="1"/>
          <p:nvPr/>
        </p:nvSpPr>
        <p:spPr>
          <a:xfrm>
            <a:off x="395536" y="4869160"/>
            <a:ext cx="8352928" cy="1631216"/>
          </a:xfrm>
          <a:prstGeom prst="rect">
            <a:avLst/>
          </a:prstGeom>
          <a:noFill/>
        </p:spPr>
        <p:txBody>
          <a:bodyPr wrap="square" rtlCol="0">
            <a:spAutoFit/>
          </a:bodyPr>
          <a:lstStyle/>
          <a:p>
            <a:pPr algn="ctr"/>
            <a:r>
              <a:rPr lang="en-GB" sz="2000" b="1" dirty="0" smtClean="0"/>
              <a:t> </a:t>
            </a:r>
            <a:r>
              <a:rPr lang="en-GB" sz="2000" b="1" dirty="0" smtClean="0"/>
              <a:t>Why did Stalin blockade Berlin?</a:t>
            </a:r>
            <a:endParaRPr lang="en-GB" sz="2000" dirty="0" smtClean="0"/>
          </a:p>
          <a:p>
            <a:pPr lvl="0"/>
            <a:r>
              <a:rPr lang="en-GB" sz="2000" dirty="0" smtClean="0"/>
              <a:t>The main reason for the blockade was that Great Britain and the USA had made it clear that they intended to rebuild the economy in their zones of Germany. </a:t>
            </a:r>
            <a:r>
              <a:rPr lang="en-GB" sz="2000" dirty="0" smtClean="0"/>
              <a:t>  Marshall </a:t>
            </a:r>
            <a:r>
              <a:rPr lang="en-GB" sz="2000" dirty="0" smtClean="0"/>
              <a:t>Aid was one of the reasons why Stalin tried to force the west out of West Berlin in 1948</a:t>
            </a:r>
            <a:r>
              <a:rPr lang="en-GB" sz="2000" dirty="0" smtClean="0"/>
              <a:t>.</a:t>
            </a:r>
            <a:endParaRPr lang="en-GB" sz="20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2113319" y="287232"/>
            <a:ext cx="7030681" cy="6282736"/>
          </a:xfrm>
          <a:prstGeom prst="rect">
            <a:avLst/>
          </a:prstGeom>
          <a:noFill/>
          <a:ln w="9525">
            <a:noFill/>
            <a:miter lim="800000"/>
            <a:headEnd/>
            <a:tailEnd/>
          </a:ln>
        </p:spPr>
      </p:pic>
      <p:pic>
        <p:nvPicPr>
          <p:cNvPr id="28675" name="Picture 3"/>
          <p:cNvPicPr>
            <a:picLocks noChangeAspect="1" noChangeArrowheads="1"/>
          </p:cNvPicPr>
          <p:nvPr/>
        </p:nvPicPr>
        <p:blipFill>
          <a:blip r:embed="rId3"/>
          <a:srcRect/>
          <a:stretch>
            <a:fillRect/>
          </a:stretch>
        </p:blipFill>
        <p:spPr bwMode="auto">
          <a:xfrm>
            <a:off x="2118892" y="292213"/>
            <a:ext cx="7025107" cy="6277755"/>
          </a:xfrm>
          <a:prstGeom prst="rect">
            <a:avLst/>
          </a:prstGeom>
          <a:noFill/>
          <a:ln w="9525">
            <a:noFill/>
            <a:miter lim="800000"/>
            <a:headEnd/>
            <a:tailEnd/>
          </a:ln>
        </p:spPr>
      </p:pic>
      <p:pic>
        <p:nvPicPr>
          <p:cNvPr id="28676" name="Picture 4"/>
          <p:cNvPicPr>
            <a:picLocks noChangeAspect="1" noChangeArrowheads="1"/>
          </p:cNvPicPr>
          <p:nvPr/>
        </p:nvPicPr>
        <p:blipFill>
          <a:blip r:embed="rId4"/>
          <a:srcRect/>
          <a:stretch>
            <a:fillRect/>
          </a:stretch>
        </p:blipFill>
        <p:spPr bwMode="auto">
          <a:xfrm>
            <a:off x="2052926" y="260648"/>
            <a:ext cx="7091074" cy="6336704"/>
          </a:xfrm>
          <a:prstGeom prst="rect">
            <a:avLst/>
          </a:prstGeom>
          <a:noFill/>
          <a:ln w="9525">
            <a:noFill/>
            <a:miter lim="800000"/>
            <a:headEnd/>
            <a:tailEnd/>
          </a:ln>
        </p:spPr>
      </p:pic>
      <p:sp>
        <p:nvSpPr>
          <p:cNvPr id="9" name="TextBox 8"/>
          <p:cNvSpPr txBox="1"/>
          <p:nvPr/>
        </p:nvSpPr>
        <p:spPr>
          <a:xfrm>
            <a:off x="0" y="620688"/>
            <a:ext cx="2051720" cy="1938992"/>
          </a:xfrm>
          <a:prstGeom prst="rect">
            <a:avLst/>
          </a:prstGeom>
          <a:noFill/>
        </p:spPr>
        <p:txBody>
          <a:bodyPr wrap="square" rtlCol="0">
            <a:spAutoFit/>
          </a:bodyPr>
          <a:lstStyle/>
          <a:p>
            <a:pPr lvl="0" algn="ctr"/>
            <a:r>
              <a:rPr lang="en-GB" sz="2000" b="1" dirty="0" smtClean="0">
                <a:latin typeface="Arial" pitchFamily="34" charset="0"/>
                <a:cs typeface="Arial" pitchFamily="34" charset="0"/>
              </a:rPr>
              <a:t>1947 </a:t>
            </a:r>
            <a:r>
              <a:rPr lang="en-GB" sz="2000" b="1" dirty="0" smtClean="0">
                <a:latin typeface="Arial" pitchFamily="34" charset="0"/>
                <a:cs typeface="Arial" pitchFamily="34" charset="0"/>
              </a:rPr>
              <a:t>the British and US zones were joined together in </a:t>
            </a:r>
            <a:r>
              <a:rPr lang="en-GB" sz="2000" b="1" dirty="0" smtClean="0">
                <a:latin typeface="Arial" pitchFamily="34" charset="0"/>
                <a:cs typeface="Arial" pitchFamily="34" charset="0"/>
              </a:rPr>
              <a:t>‘BIZONIA’. the </a:t>
            </a:r>
            <a:r>
              <a:rPr lang="en-GB" sz="2000" b="1" dirty="0" smtClean="0">
                <a:latin typeface="Arial" pitchFamily="34" charset="0"/>
                <a:cs typeface="Arial" pitchFamily="34" charset="0"/>
              </a:rPr>
              <a:t>west</a:t>
            </a:r>
            <a:r>
              <a:rPr lang="en-GB" sz="2000" b="1" dirty="0" smtClean="0">
                <a:latin typeface="Arial" pitchFamily="34" charset="0"/>
                <a:cs typeface="Arial" pitchFamily="34" charset="0"/>
              </a:rPr>
              <a:t>.</a:t>
            </a:r>
            <a:endParaRPr lang="en-GB" sz="2000" b="1" dirty="0" smtClean="0">
              <a:latin typeface="Arial" pitchFamily="34" charset="0"/>
              <a:cs typeface="Arial" pitchFamily="34" charset="0"/>
            </a:endParaRPr>
          </a:p>
        </p:txBody>
      </p:sp>
      <p:sp>
        <p:nvSpPr>
          <p:cNvPr id="10" name="TextBox 9"/>
          <p:cNvSpPr txBox="1"/>
          <p:nvPr/>
        </p:nvSpPr>
        <p:spPr>
          <a:xfrm>
            <a:off x="0" y="4293096"/>
            <a:ext cx="2051720" cy="1323439"/>
          </a:xfrm>
          <a:prstGeom prst="rect">
            <a:avLst/>
          </a:prstGeom>
          <a:noFill/>
        </p:spPr>
        <p:txBody>
          <a:bodyPr wrap="square" rtlCol="0">
            <a:spAutoFit/>
          </a:bodyPr>
          <a:lstStyle/>
          <a:p>
            <a:pPr lvl="0" algn="ctr"/>
            <a:r>
              <a:rPr lang="en-GB" sz="2000" b="1" dirty="0" smtClean="0">
                <a:latin typeface="Arial" pitchFamily="34" charset="0"/>
                <a:cs typeface="Arial" pitchFamily="34" charset="0"/>
              </a:rPr>
              <a:t>1948 the </a:t>
            </a:r>
            <a:r>
              <a:rPr lang="en-GB" sz="2000" b="1" dirty="0" smtClean="0">
                <a:latin typeface="Arial" pitchFamily="34" charset="0"/>
                <a:cs typeface="Arial" pitchFamily="34" charset="0"/>
              </a:rPr>
              <a:t>French zone was added in </a:t>
            </a:r>
            <a:r>
              <a:rPr lang="en-GB" sz="2000" b="1" dirty="0" smtClean="0">
                <a:latin typeface="Arial" pitchFamily="34" charset="0"/>
                <a:cs typeface="Arial" pitchFamily="34" charset="0"/>
              </a:rPr>
              <a:t>‘TRIZONIA’. </a:t>
            </a:r>
            <a:endParaRPr lang="en-GB" sz="2000" b="1" dirty="0" smtClean="0">
              <a:latin typeface="Arial" pitchFamily="34" charset="0"/>
              <a:cs typeface="Arial" pitchFamily="34" charset="0"/>
            </a:endParaRPr>
          </a:p>
        </p:txBody>
      </p:sp>
      <p:sp>
        <p:nvSpPr>
          <p:cNvPr id="11" name="Rectangle 10"/>
          <p:cNvSpPr/>
          <p:nvPr/>
        </p:nvSpPr>
        <p:spPr>
          <a:xfrm>
            <a:off x="5436096" y="5445224"/>
            <a:ext cx="22322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fade">
                                      <p:cBhvr>
                                        <p:cTn id="7" dur="2000"/>
                                        <p:tgtEl>
                                          <p:spTgt spid="2867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676"/>
                                        </p:tgtEl>
                                        <p:attrNameLst>
                                          <p:attrName>style.visibility</p:attrName>
                                        </p:attrNameLst>
                                      </p:cBhvr>
                                      <p:to>
                                        <p:strVal val="visible"/>
                                      </p:to>
                                    </p:set>
                                    <p:animEffect transition="in" filter="fade">
                                      <p:cBhvr>
                                        <p:cTn id="15" dur="2000"/>
                                        <p:tgtEl>
                                          <p:spTgt spid="286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par>
                                <p:cTn id="19" presetID="10" presetClass="exit" presetSubtype="0" fill="hold" grpId="1" nodeType="withEffect">
                                  <p:stCondLst>
                                    <p:cond delay="0"/>
                                  </p:stCondLst>
                                  <p:childTnLst>
                                    <p:animEffect transition="out" filter="fade">
                                      <p:cBhvr>
                                        <p:cTn id="20" dur="2000"/>
                                        <p:tgtEl>
                                          <p:spTgt spid="9"/>
                                        </p:tgtEl>
                                      </p:cBhvr>
                                    </p:animEffect>
                                    <p:set>
                                      <p:cBhvr>
                                        <p:cTn id="21"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6574266"/>
            <a:ext cx="9144000" cy="365125"/>
          </a:xfrm>
        </p:spPr>
        <p:txBody>
          <a:bodyPr/>
          <a:lstStyle/>
          <a:p>
            <a:pPr algn="ctr"/>
            <a:fld id="{7AA0AD32-EEB8-4EF7-946D-0C48487C5CBA}" type="slidenum">
              <a:rPr lang="en-GB" sz="1050" b="1" smtClean="0"/>
              <a:pPr algn="ctr"/>
              <a:t>7</a:t>
            </a:fld>
            <a:endParaRPr lang="en-GB" sz="1050" b="1" dirty="0"/>
          </a:p>
        </p:txBody>
      </p:sp>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sp>
        <p:nvSpPr>
          <p:cNvPr id="9" name="TextBox 8"/>
          <p:cNvSpPr txBox="1"/>
          <p:nvPr/>
        </p:nvSpPr>
        <p:spPr>
          <a:xfrm>
            <a:off x="0" y="116632"/>
            <a:ext cx="2123728" cy="6463308"/>
          </a:xfrm>
          <a:prstGeom prst="rect">
            <a:avLst/>
          </a:prstGeom>
          <a:noFill/>
        </p:spPr>
        <p:txBody>
          <a:bodyPr wrap="square" rtlCol="0">
            <a:spAutoFit/>
          </a:bodyPr>
          <a:lstStyle/>
          <a:p>
            <a:pPr lvl="0"/>
            <a:r>
              <a:rPr lang="en-GB" dirty="0" smtClean="0"/>
              <a:t>Stalin </a:t>
            </a:r>
            <a:r>
              <a:rPr lang="en-GB" dirty="0" smtClean="0"/>
              <a:t>believed that Germany should be kept weak to prevent any risk of further trouble. He also wanted to get reparations from Germany to help rebuild the Soviet Union</a:t>
            </a:r>
            <a:r>
              <a:rPr lang="en-GB" dirty="0" smtClean="0"/>
              <a:t>.</a:t>
            </a:r>
            <a:r>
              <a:rPr lang="en-GB" dirty="0" smtClean="0"/>
              <a:t> </a:t>
            </a:r>
            <a:endParaRPr lang="en-GB" dirty="0" smtClean="0"/>
          </a:p>
          <a:p>
            <a:pPr lvl="0"/>
            <a:endParaRPr lang="en-GB" dirty="0" smtClean="0"/>
          </a:p>
          <a:p>
            <a:pPr lvl="0"/>
            <a:r>
              <a:rPr lang="en-GB" dirty="0" smtClean="0"/>
              <a:t>In </a:t>
            </a:r>
            <a:r>
              <a:rPr lang="en-GB" dirty="0" smtClean="0"/>
              <a:t>1948 the western allies announced that they were going to introduce a new currency in the west to help the economy get going again. </a:t>
            </a:r>
          </a:p>
          <a:p>
            <a:pPr lvl="0"/>
            <a:endParaRPr lang="en-GB" dirty="0" smtClean="0"/>
          </a:p>
          <a:p>
            <a:pPr lvl="0"/>
            <a:r>
              <a:rPr lang="en-GB" dirty="0" smtClean="0"/>
              <a:t>This </a:t>
            </a:r>
            <a:r>
              <a:rPr lang="en-GB" dirty="0" smtClean="0"/>
              <a:t>would mean that east and west would be separate </a:t>
            </a:r>
            <a:r>
              <a:rPr lang="en-GB" dirty="0" smtClean="0"/>
              <a:t>economically.</a:t>
            </a:r>
            <a:endParaRPr lang="en-GB" dirty="0" smtClean="0"/>
          </a:p>
        </p:txBody>
      </p:sp>
      <p:pic>
        <p:nvPicPr>
          <p:cNvPr id="10" name="Picture 4"/>
          <p:cNvPicPr>
            <a:picLocks noChangeAspect="1" noChangeArrowheads="1"/>
          </p:cNvPicPr>
          <p:nvPr/>
        </p:nvPicPr>
        <p:blipFill>
          <a:blip r:embed="rId3"/>
          <a:srcRect/>
          <a:stretch>
            <a:fillRect/>
          </a:stretch>
        </p:blipFill>
        <p:spPr bwMode="auto">
          <a:xfrm>
            <a:off x="2052926" y="260648"/>
            <a:ext cx="7091074" cy="6336704"/>
          </a:xfrm>
          <a:prstGeom prst="rect">
            <a:avLst/>
          </a:prstGeom>
          <a:noFill/>
          <a:ln w="9525">
            <a:noFill/>
            <a:miter lim="800000"/>
            <a:headEnd/>
            <a:tailEnd/>
          </a:ln>
        </p:spPr>
      </p:pic>
      <p:sp>
        <p:nvSpPr>
          <p:cNvPr id="14" name="Rectangle 13"/>
          <p:cNvSpPr/>
          <p:nvPr/>
        </p:nvSpPr>
        <p:spPr>
          <a:xfrm>
            <a:off x="5436096" y="5445224"/>
            <a:ext cx="22322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0" y="6574266"/>
            <a:ext cx="9144000" cy="365125"/>
          </a:xfrm>
        </p:spPr>
        <p:txBody>
          <a:bodyPr/>
          <a:lstStyle/>
          <a:p>
            <a:pPr algn="ctr"/>
            <a:fld id="{7AA0AD32-EEB8-4EF7-946D-0C48487C5CBA}" type="slidenum">
              <a:rPr lang="en-GB" sz="1050" b="1" smtClean="0"/>
              <a:pPr algn="ctr"/>
              <a:t>8</a:t>
            </a:fld>
            <a:endParaRPr lang="en-GB" sz="1050" b="1" dirty="0"/>
          </a:p>
        </p:txBody>
      </p:sp>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sp>
        <p:nvSpPr>
          <p:cNvPr id="9" name="TextBox 8"/>
          <p:cNvSpPr txBox="1"/>
          <p:nvPr/>
        </p:nvSpPr>
        <p:spPr>
          <a:xfrm>
            <a:off x="0" y="0"/>
            <a:ext cx="2123728" cy="6186309"/>
          </a:xfrm>
          <a:prstGeom prst="rect">
            <a:avLst/>
          </a:prstGeom>
          <a:noFill/>
        </p:spPr>
        <p:txBody>
          <a:bodyPr wrap="square" rtlCol="0">
            <a:spAutoFit/>
          </a:bodyPr>
          <a:lstStyle/>
          <a:p>
            <a:pPr lvl="0"/>
            <a:endParaRPr lang="en-GB" dirty="0" smtClean="0"/>
          </a:p>
          <a:p>
            <a:pPr lvl="0"/>
            <a:r>
              <a:rPr lang="en-GB" dirty="0" smtClean="0"/>
              <a:t>The West was in fact breaking agreements made at Yalta and Potsdam. </a:t>
            </a:r>
            <a:endParaRPr lang="en-GB" dirty="0" smtClean="0"/>
          </a:p>
          <a:p>
            <a:pPr lvl="0"/>
            <a:endParaRPr lang="en-GB" dirty="0" smtClean="0"/>
          </a:p>
          <a:p>
            <a:pPr lvl="0"/>
            <a:r>
              <a:rPr lang="en-GB" dirty="0" smtClean="0"/>
              <a:t>All </a:t>
            </a:r>
            <a:r>
              <a:rPr lang="en-GB" dirty="0" smtClean="0"/>
              <a:t>changes to Germany had to be agreed by all four occupying powers.</a:t>
            </a:r>
          </a:p>
          <a:p>
            <a:pPr lvl="0"/>
            <a:r>
              <a:rPr lang="en-GB" dirty="0" smtClean="0"/>
              <a:t>West Berlin was also a temptation to East Berliners. </a:t>
            </a:r>
            <a:endParaRPr lang="en-GB" dirty="0" smtClean="0"/>
          </a:p>
          <a:p>
            <a:pPr lvl="0"/>
            <a:endParaRPr lang="en-GB" dirty="0" smtClean="0"/>
          </a:p>
          <a:p>
            <a:pPr lvl="0"/>
            <a:r>
              <a:rPr lang="en-GB" dirty="0" smtClean="0"/>
              <a:t>In </a:t>
            </a:r>
            <a:r>
              <a:rPr lang="en-GB" dirty="0" smtClean="0"/>
              <a:t>the west the Marshall Plan was beginning to make life much better. </a:t>
            </a:r>
          </a:p>
          <a:p>
            <a:pPr lvl="0"/>
            <a:r>
              <a:rPr lang="en-GB" dirty="0" smtClean="0"/>
              <a:t>Already East Berliners and East Germans were leaving for the west</a:t>
            </a:r>
            <a:r>
              <a:rPr lang="en-GB" dirty="0" smtClean="0"/>
              <a:t>.</a:t>
            </a:r>
            <a:endParaRPr lang="en-GB" dirty="0" smtClean="0"/>
          </a:p>
        </p:txBody>
      </p:sp>
      <p:pic>
        <p:nvPicPr>
          <p:cNvPr id="10" name="Picture 4"/>
          <p:cNvPicPr>
            <a:picLocks noChangeAspect="1" noChangeArrowheads="1"/>
          </p:cNvPicPr>
          <p:nvPr/>
        </p:nvPicPr>
        <p:blipFill>
          <a:blip r:embed="rId3"/>
          <a:srcRect/>
          <a:stretch>
            <a:fillRect/>
          </a:stretch>
        </p:blipFill>
        <p:spPr bwMode="auto">
          <a:xfrm>
            <a:off x="2052926" y="260648"/>
            <a:ext cx="7091074" cy="6336704"/>
          </a:xfrm>
          <a:prstGeom prst="rect">
            <a:avLst/>
          </a:prstGeom>
          <a:noFill/>
          <a:ln w="9525">
            <a:noFill/>
            <a:miter lim="800000"/>
            <a:headEnd/>
            <a:tailEnd/>
          </a:ln>
        </p:spPr>
      </p:pic>
      <p:sp>
        <p:nvSpPr>
          <p:cNvPr id="7" name="Rectangle 6"/>
          <p:cNvSpPr/>
          <p:nvPr/>
        </p:nvSpPr>
        <p:spPr>
          <a:xfrm>
            <a:off x="2339752" y="1556792"/>
            <a:ext cx="6320993" cy="3416320"/>
          </a:xfrm>
          <a:prstGeom prst="rect">
            <a:avLst/>
          </a:prstGeom>
          <a:solidFill>
            <a:schemeClr val="bg1">
              <a:alpha val="60000"/>
            </a:schemeClr>
          </a:solid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WHO IS MORE RESPONSIBLE FOR THE BREAKDOWN OF RELATIONS?</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Rectangle 7"/>
          <p:cNvSpPr/>
          <p:nvPr/>
        </p:nvSpPr>
        <p:spPr>
          <a:xfrm>
            <a:off x="5436096" y="5445224"/>
            <a:ext cx="22322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sp>
        <p:nvSpPr>
          <p:cNvPr id="11" name="Rectangle 10"/>
          <p:cNvSpPr/>
          <p:nvPr/>
        </p:nvSpPr>
        <p:spPr>
          <a:xfrm>
            <a:off x="539552" y="188640"/>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VII – The Berlin Blockade and Berlin Airlift</a:t>
            </a:r>
            <a:endParaRPr lang="en-GB" sz="2000" b="1" dirty="0">
              <a:effectLst>
                <a:outerShdw blurRad="38100" dist="38100" dir="2700000" algn="tl">
                  <a:srgbClr val="000000">
                    <a:alpha val="43137"/>
                  </a:srgbClr>
                </a:outerShdw>
              </a:effectLst>
              <a:ea typeface="Times New Roman"/>
            </a:endParaRPr>
          </a:p>
        </p:txBody>
      </p:sp>
      <p:sp>
        <p:nvSpPr>
          <p:cNvPr id="10" name="TextBox 9"/>
          <p:cNvSpPr txBox="1"/>
          <p:nvPr/>
        </p:nvSpPr>
        <p:spPr>
          <a:xfrm>
            <a:off x="323528" y="1484784"/>
            <a:ext cx="8568952" cy="5355312"/>
          </a:xfrm>
          <a:prstGeom prst="rect">
            <a:avLst/>
          </a:prstGeom>
          <a:noFill/>
        </p:spPr>
        <p:txBody>
          <a:bodyPr wrap="square" rtlCol="0">
            <a:spAutoFit/>
          </a:bodyPr>
          <a:lstStyle/>
          <a:p>
            <a:r>
              <a:rPr lang="en-GB" b="1" dirty="0" smtClean="0">
                <a:latin typeface="Arial" pitchFamily="34" charset="0"/>
                <a:cs typeface="Arial" pitchFamily="34" charset="0"/>
              </a:rPr>
              <a:t>How </a:t>
            </a:r>
            <a:r>
              <a:rPr lang="en-GB" b="1" dirty="0" smtClean="0">
                <a:latin typeface="Arial" pitchFamily="34" charset="0"/>
                <a:cs typeface="Arial" pitchFamily="34" charset="0"/>
              </a:rPr>
              <a:t>did the Allies react?</a:t>
            </a:r>
            <a:endParaRPr lang="en-GB" dirty="0" smtClean="0">
              <a:latin typeface="Arial" pitchFamily="34" charset="0"/>
              <a:cs typeface="Arial" pitchFamily="34" charset="0"/>
            </a:endParaRPr>
          </a:p>
          <a:p>
            <a:pPr lvl="0"/>
            <a:r>
              <a:rPr lang="en-GB" dirty="0" smtClean="0">
                <a:latin typeface="Arial" pitchFamily="34" charset="0"/>
                <a:cs typeface="Arial" pitchFamily="34" charset="0"/>
              </a:rPr>
              <a:t>They were determined that Stalin should not succeed. </a:t>
            </a:r>
            <a:endParaRPr lang="en-GB" dirty="0" smtClean="0">
              <a:latin typeface="Arial" pitchFamily="34" charset="0"/>
              <a:cs typeface="Arial" pitchFamily="34" charset="0"/>
            </a:endParaRPr>
          </a:p>
          <a:p>
            <a:pPr lvl="0"/>
            <a:endParaRPr lang="en-GB" dirty="0" smtClean="0">
              <a:latin typeface="Arial" pitchFamily="34" charset="0"/>
              <a:cs typeface="Arial" pitchFamily="34" charset="0"/>
            </a:endParaRPr>
          </a:p>
          <a:p>
            <a:pPr lvl="0"/>
            <a:r>
              <a:rPr lang="en-GB" dirty="0" smtClean="0">
                <a:latin typeface="Arial" pitchFamily="34" charset="0"/>
                <a:cs typeface="Arial" pitchFamily="34" charset="0"/>
              </a:rPr>
              <a:t>General </a:t>
            </a:r>
            <a:r>
              <a:rPr lang="en-GB" dirty="0" err="1" smtClean="0">
                <a:latin typeface="Arial" pitchFamily="34" charset="0"/>
                <a:cs typeface="Arial" pitchFamily="34" charset="0"/>
              </a:rPr>
              <a:t>Lucius</a:t>
            </a:r>
            <a:r>
              <a:rPr lang="en-GB" dirty="0" smtClean="0">
                <a:latin typeface="Arial" pitchFamily="34" charset="0"/>
                <a:cs typeface="Arial" pitchFamily="34" charset="0"/>
              </a:rPr>
              <a:t> Clay the US commander in Berlin said, </a:t>
            </a:r>
            <a:endParaRPr lang="en-GB" dirty="0" smtClean="0">
              <a:latin typeface="Arial" pitchFamily="34" charset="0"/>
              <a:cs typeface="Arial" pitchFamily="34" charset="0"/>
            </a:endParaRPr>
          </a:p>
          <a:p>
            <a:pPr lvl="0"/>
            <a:r>
              <a:rPr lang="en-GB" dirty="0" smtClean="0">
                <a:latin typeface="Arial" pitchFamily="34" charset="0"/>
                <a:cs typeface="Arial" pitchFamily="34" charset="0"/>
              </a:rPr>
              <a:t>	</a:t>
            </a:r>
            <a:r>
              <a:rPr lang="en-GB" i="1" dirty="0" smtClean="0">
                <a:latin typeface="Arial" pitchFamily="34" charset="0"/>
                <a:cs typeface="Arial" pitchFamily="34" charset="0"/>
              </a:rPr>
              <a:t>‘</a:t>
            </a:r>
            <a:r>
              <a:rPr lang="en-GB" i="1" dirty="0" smtClean="0">
                <a:latin typeface="Arial" pitchFamily="34" charset="0"/>
                <a:cs typeface="Arial" pitchFamily="34" charset="0"/>
              </a:rPr>
              <a:t>If West Berlin falls, West Germany will be next’.</a:t>
            </a:r>
          </a:p>
          <a:p>
            <a:pPr lvl="0"/>
            <a:endParaRPr lang="en-GB" dirty="0" smtClean="0">
              <a:latin typeface="Arial" pitchFamily="34" charset="0"/>
              <a:cs typeface="Arial" pitchFamily="34" charset="0"/>
            </a:endParaRPr>
          </a:p>
          <a:p>
            <a:pPr lvl="0"/>
            <a:r>
              <a:rPr lang="en-GB" dirty="0" smtClean="0">
                <a:latin typeface="Arial" pitchFamily="34" charset="0"/>
                <a:cs typeface="Arial" pitchFamily="34" charset="0"/>
              </a:rPr>
              <a:t>Clay </a:t>
            </a:r>
            <a:r>
              <a:rPr lang="en-GB" dirty="0" smtClean="0">
                <a:latin typeface="Arial" pitchFamily="34" charset="0"/>
                <a:cs typeface="Arial" pitchFamily="34" charset="0"/>
              </a:rPr>
              <a:t>offered to fight his way out of West Berlin, but was ordered not to by Truman.</a:t>
            </a:r>
          </a:p>
          <a:p>
            <a:pPr lvl="0"/>
            <a:endParaRPr lang="en-GB" dirty="0" smtClean="0">
              <a:latin typeface="Arial" pitchFamily="34" charset="0"/>
              <a:cs typeface="Arial" pitchFamily="34" charset="0"/>
            </a:endParaRPr>
          </a:p>
          <a:p>
            <a:pPr lvl="0"/>
            <a:r>
              <a:rPr lang="en-GB" dirty="0" smtClean="0">
                <a:latin typeface="Arial" pitchFamily="34" charset="0"/>
                <a:cs typeface="Arial" pitchFamily="34" charset="0"/>
              </a:rPr>
              <a:t>The </a:t>
            </a:r>
            <a:r>
              <a:rPr lang="en-GB" dirty="0" smtClean="0">
                <a:latin typeface="Arial" pitchFamily="34" charset="0"/>
                <a:cs typeface="Arial" pitchFamily="34" charset="0"/>
              </a:rPr>
              <a:t>Allies believed that if they gave in Stalin would behave as Hitler had in the 1930s. More and more countries would be taken over.</a:t>
            </a:r>
          </a:p>
          <a:p>
            <a:pPr lvl="0"/>
            <a:endParaRPr lang="en-GB" dirty="0" smtClean="0">
              <a:latin typeface="Arial" pitchFamily="34" charset="0"/>
              <a:cs typeface="Arial" pitchFamily="34" charset="0"/>
            </a:endParaRPr>
          </a:p>
          <a:p>
            <a:pPr lvl="0"/>
            <a:r>
              <a:rPr lang="en-GB" dirty="0" smtClean="0">
                <a:latin typeface="Arial" pitchFamily="34" charset="0"/>
                <a:cs typeface="Arial" pitchFamily="34" charset="0"/>
              </a:rPr>
              <a:t>The </a:t>
            </a:r>
            <a:r>
              <a:rPr lang="en-GB" dirty="0" smtClean="0">
                <a:latin typeface="Arial" pitchFamily="34" charset="0"/>
                <a:cs typeface="Arial" pitchFamily="34" charset="0"/>
              </a:rPr>
              <a:t>Allies began to bring supplies into West Berlin by air. 4,000 tonnes were needed every day. Eventually they were bringing in 8,000 tonnes; even coal was brought in by plane</a:t>
            </a:r>
            <a:r>
              <a:rPr lang="en-GB" dirty="0" smtClean="0">
                <a:latin typeface="Arial" pitchFamily="34" charset="0"/>
                <a:cs typeface="Arial" pitchFamily="34" charset="0"/>
              </a:rPr>
              <a:t>.</a:t>
            </a:r>
          </a:p>
          <a:p>
            <a:pPr lvl="0"/>
            <a:endParaRPr lang="en-GB" dirty="0" smtClean="0">
              <a:latin typeface="Arial" pitchFamily="34" charset="0"/>
              <a:cs typeface="Arial" pitchFamily="34" charset="0"/>
            </a:endParaRPr>
          </a:p>
          <a:p>
            <a:pPr lvl="0"/>
            <a:r>
              <a:rPr lang="en-GB" dirty="0" smtClean="0">
                <a:latin typeface="Arial" pitchFamily="34" charset="0"/>
                <a:cs typeface="Arial" pitchFamily="34" charset="0"/>
              </a:rPr>
              <a:t>More than 320,000 flights were made altogether and 79 pilots died.</a:t>
            </a:r>
          </a:p>
          <a:p>
            <a:pPr lvl="0"/>
            <a:endParaRPr lang="en-GB" dirty="0" smtClean="0">
              <a:latin typeface="Arial" pitchFamily="34" charset="0"/>
              <a:cs typeface="Arial" pitchFamily="34" charset="0"/>
            </a:endParaRPr>
          </a:p>
          <a:p>
            <a:pPr lvl="0"/>
            <a:r>
              <a:rPr lang="en-GB" dirty="0" smtClean="0">
                <a:latin typeface="Arial" pitchFamily="34" charset="0"/>
                <a:cs typeface="Arial" pitchFamily="34" charset="0"/>
              </a:rPr>
              <a:t>In </a:t>
            </a:r>
            <a:r>
              <a:rPr lang="en-GB" dirty="0" smtClean="0">
                <a:latin typeface="Arial" pitchFamily="34" charset="0"/>
                <a:cs typeface="Arial" pitchFamily="34" charset="0"/>
              </a:rPr>
              <a:t>May 1949 Stalin gave up. It was obvious that the West was not going to give in so he ended the </a:t>
            </a:r>
            <a:r>
              <a:rPr lang="en-GB" dirty="0" smtClean="0">
                <a:latin typeface="Arial" pitchFamily="34" charset="0"/>
                <a:cs typeface="Arial" pitchFamily="34" charset="0"/>
              </a:rPr>
              <a:t>blockade.</a:t>
            </a:r>
            <a:endParaRPr lang="en-GB" sz="1400" dirty="0"/>
          </a:p>
        </p:txBody>
      </p:sp>
      <p:sp>
        <p:nvSpPr>
          <p:cNvPr id="14" name="Rectangle 13"/>
          <p:cNvSpPr/>
          <p:nvPr/>
        </p:nvSpPr>
        <p:spPr>
          <a:xfrm>
            <a:off x="611560" y="620688"/>
            <a:ext cx="7968885" cy="830997"/>
          </a:xfrm>
          <a:prstGeom prst="rect">
            <a:avLst/>
          </a:prstGeom>
          <a:noFill/>
        </p:spPr>
        <p:txBody>
          <a:bodyPr wrap="square" lIns="91440" tIns="45720" rIns="91440" bIns="45720">
            <a:spAutoFit/>
          </a:bodyPr>
          <a:lstStyle/>
          <a:p>
            <a:pPr>
              <a:buFont typeface="Arial" pitchFamily="34" charset="0"/>
              <a:buChar char="•"/>
            </a:pPr>
            <a:r>
              <a:rPr lang="en-GB" sz="2400" dirty="0" smtClean="0"/>
              <a:t> </a:t>
            </a:r>
            <a:r>
              <a:rPr lang="en-GB" sz="2400" dirty="0" smtClean="0"/>
              <a:t> Judge </a:t>
            </a:r>
            <a:r>
              <a:rPr lang="en-GB" sz="2400" dirty="0" smtClean="0"/>
              <a:t>who is to blame for increasing Cold War tension</a:t>
            </a:r>
          </a:p>
          <a:p>
            <a:pPr>
              <a:buFont typeface="Arial" pitchFamily="34" charset="0"/>
              <a:buChar char="•"/>
            </a:pPr>
            <a:r>
              <a:rPr lang="en-GB" sz="2400" dirty="0" smtClean="0"/>
              <a:t> </a:t>
            </a:r>
            <a:r>
              <a:rPr lang="en-GB" sz="2400" dirty="0" smtClean="0"/>
              <a:t> Compare </a:t>
            </a:r>
            <a:r>
              <a:rPr lang="en-GB" sz="2400" dirty="0" smtClean="0"/>
              <a:t>evidence to support a theory</a:t>
            </a:r>
            <a:endParaRPr lang="en-GB" sz="2400" dirty="0"/>
          </a:p>
        </p:txBody>
      </p:sp>
      <p:sp>
        <p:nvSpPr>
          <p:cNvPr id="15" name="Rectangle 14"/>
          <p:cNvSpPr/>
          <p:nvPr/>
        </p:nvSpPr>
        <p:spPr>
          <a:xfrm>
            <a:off x="611560" y="1052736"/>
            <a:ext cx="5256584" cy="360040"/>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20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fade">
                                      <p:cBhvr>
                                        <p:cTn id="12" dur="20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fade">
                                      <p:cBhvr>
                                        <p:cTn id="17" dur="2000"/>
                                        <p:tgtEl>
                                          <p:spTgt spid="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fade">
                                      <p:cBhvr>
                                        <p:cTn id="22" dur="2000"/>
                                        <p:tgtEl>
                                          <p:spTgt spid="10">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8" end="8"/>
                                            </p:txEl>
                                          </p:spTgt>
                                        </p:tgtEl>
                                        <p:attrNameLst>
                                          <p:attrName>style.visibility</p:attrName>
                                        </p:attrNameLst>
                                      </p:cBhvr>
                                      <p:to>
                                        <p:strVal val="visible"/>
                                      </p:to>
                                    </p:set>
                                    <p:animEffect transition="in" filter="fade">
                                      <p:cBhvr>
                                        <p:cTn id="27" dur="2000"/>
                                        <p:tgtEl>
                                          <p:spTgt spid="10">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10" end="10"/>
                                            </p:txEl>
                                          </p:spTgt>
                                        </p:tgtEl>
                                        <p:attrNameLst>
                                          <p:attrName>style.visibility</p:attrName>
                                        </p:attrNameLst>
                                      </p:cBhvr>
                                      <p:to>
                                        <p:strVal val="visible"/>
                                      </p:to>
                                    </p:set>
                                    <p:animEffect transition="in" filter="fade">
                                      <p:cBhvr>
                                        <p:cTn id="32" dur="2000"/>
                                        <p:tgtEl>
                                          <p:spTgt spid="10">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12" end="12"/>
                                            </p:txEl>
                                          </p:spTgt>
                                        </p:tgtEl>
                                        <p:attrNameLst>
                                          <p:attrName>style.visibility</p:attrName>
                                        </p:attrNameLst>
                                      </p:cBhvr>
                                      <p:to>
                                        <p:strVal val="visible"/>
                                      </p:to>
                                    </p:set>
                                    <p:animEffect transition="in" filter="fade">
                                      <p:cBhvr>
                                        <p:cTn id="37" dur="2000"/>
                                        <p:tgtEl>
                                          <p:spTgt spid="10">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14" end="14"/>
                                            </p:txEl>
                                          </p:spTgt>
                                        </p:tgtEl>
                                        <p:attrNameLst>
                                          <p:attrName>style.visibility</p:attrName>
                                        </p:attrNameLst>
                                      </p:cBhvr>
                                      <p:to>
                                        <p:strVal val="visible"/>
                                      </p:to>
                                    </p:set>
                                    <p:animEffect transition="in" filter="fade">
                                      <p:cBhvr>
                                        <p:cTn id="42" dur="2000"/>
                                        <p:tgtEl>
                                          <p:spTgt spid="10">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3485</TotalTime>
  <Words>1182</Words>
  <Application>Microsoft Office PowerPoint</Application>
  <PresentationFormat>On-screen Show (4:3)</PresentationFormat>
  <Paragraphs>121</Paragraphs>
  <Slides>12</Slides>
  <Notes>10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100</cp:revision>
  <dcterms:created xsi:type="dcterms:W3CDTF">2012-10-06T14:41:45Z</dcterms:created>
  <dcterms:modified xsi:type="dcterms:W3CDTF">2013-03-17T15:13:10Z</dcterms:modified>
</cp:coreProperties>
</file>